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23"/>
  </p:notesMasterIdLst>
  <p:handoutMasterIdLst>
    <p:handoutMasterId r:id="rId24"/>
  </p:handoutMasterIdLst>
  <p:sldIdLst>
    <p:sldId id="256" r:id="rId4"/>
    <p:sldId id="301" r:id="rId5"/>
    <p:sldId id="303" r:id="rId6"/>
    <p:sldId id="364" r:id="rId7"/>
    <p:sldId id="365" r:id="rId8"/>
    <p:sldId id="372" r:id="rId9"/>
    <p:sldId id="361" r:id="rId10"/>
    <p:sldId id="373" r:id="rId11"/>
    <p:sldId id="374" r:id="rId12"/>
    <p:sldId id="375" r:id="rId13"/>
    <p:sldId id="376" r:id="rId14"/>
    <p:sldId id="377" r:id="rId15"/>
    <p:sldId id="363" r:id="rId16"/>
    <p:sldId id="370" r:id="rId17"/>
    <p:sldId id="366" r:id="rId18"/>
    <p:sldId id="367" r:id="rId19"/>
    <p:sldId id="353" r:id="rId20"/>
    <p:sldId id="368" r:id="rId21"/>
    <p:sldId id="261" r:id="rId22"/>
  </p:sldIdLst>
  <p:sldSz cx="9144000" cy="6858000" type="screen4x3"/>
  <p:notesSz cx="6881813" cy="9296400"/>
  <p:defaultTextStyle>
    <a:defPPr>
      <a:defRPr lang="en-US"/>
    </a:defPPr>
    <a:lvl1pPr algn="l" defTabSz="457200" rtl="0" fontAlgn="base">
      <a:spcBef>
        <a:spcPct val="0"/>
      </a:spcBef>
      <a:spcAft>
        <a:spcPct val="0"/>
      </a:spcAft>
      <a:defRPr sz="1200" kern="1200">
        <a:solidFill>
          <a:schemeClr val="tx1"/>
        </a:solidFill>
        <a:latin typeface="Arial" charset="0"/>
        <a:ea typeface="ヒラギノ角ゴ Pro W3" pitchFamily="-101" charset="-128"/>
        <a:cs typeface="+mn-cs"/>
      </a:defRPr>
    </a:lvl1pPr>
    <a:lvl2pPr marL="457200" algn="l" defTabSz="457200" rtl="0" fontAlgn="base">
      <a:spcBef>
        <a:spcPct val="0"/>
      </a:spcBef>
      <a:spcAft>
        <a:spcPct val="0"/>
      </a:spcAft>
      <a:defRPr sz="1200" kern="1200">
        <a:solidFill>
          <a:schemeClr val="tx1"/>
        </a:solidFill>
        <a:latin typeface="Arial" charset="0"/>
        <a:ea typeface="ヒラギノ角ゴ Pro W3" pitchFamily="-101" charset="-128"/>
        <a:cs typeface="+mn-cs"/>
      </a:defRPr>
    </a:lvl2pPr>
    <a:lvl3pPr marL="914400" algn="l" defTabSz="457200" rtl="0" fontAlgn="base">
      <a:spcBef>
        <a:spcPct val="0"/>
      </a:spcBef>
      <a:spcAft>
        <a:spcPct val="0"/>
      </a:spcAft>
      <a:defRPr sz="1200" kern="1200">
        <a:solidFill>
          <a:schemeClr val="tx1"/>
        </a:solidFill>
        <a:latin typeface="Arial" charset="0"/>
        <a:ea typeface="ヒラギノ角ゴ Pro W3" pitchFamily="-101" charset="-128"/>
        <a:cs typeface="+mn-cs"/>
      </a:defRPr>
    </a:lvl3pPr>
    <a:lvl4pPr marL="1371600" algn="l" defTabSz="457200" rtl="0" fontAlgn="base">
      <a:spcBef>
        <a:spcPct val="0"/>
      </a:spcBef>
      <a:spcAft>
        <a:spcPct val="0"/>
      </a:spcAft>
      <a:defRPr sz="1200" kern="1200">
        <a:solidFill>
          <a:schemeClr val="tx1"/>
        </a:solidFill>
        <a:latin typeface="Arial" charset="0"/>
        <a:ea typeface="ヒラギノ角ゴ Pro W3" pitchFamily="-101" charset="-128"/>
        <a:cs typeface="+mn-cs"/>
      </a:defRPr>
    </a:lvl4pPr>
    <a:lvl5pPr marL="1828800" algn="l" defTabSz="457200" rtl="0" fontAlgn="base">
      <a:spcBef>
        <a:spcPct val="0"/>
      </a:spcBef>
      <a:spcAft>
        <a:spcPct val="0"/>
      </a:spcAft>
      <a:defRPr sz="1200" kern="1200">
        <a:solidFill>
          <a:schemeClr val="tx1"/>
        </a:solidFill>
        <a:latin typeface="Arial" charset="0"/>
        <a:ea typeface="ヒラギノ角ゴ Pro W3" pitchFamily="-101" charset="-128"/>
        <a:cs typeface="+mn-cs"/>
      </a:defRPr>
    </a:lvl5pPr>
    <a:lvl6pPr marL="2286000" algn="l" defTabSz="914400" rtl="0" eaLnBrk="1" latinLnBrk="0" hangingPunct="1">
      <a:defRPr sz="1200" kern="1200">
        <a:solidFill>
          <a:schemeClr val="tx1"/>
        </a:solidFill>
        <a:latin typeface="Arial" charset="0"/>
        <a:ea typeface="ヒラギノ角ゴ Pro W3" pitchFamily="-101" charset="-128"/>
        <a:cs typeface="+mn-cs"/>
      </a:defRPr>
    </a:lvl6pPr>
    <a:lvl7pPr marL="2743200" algn="l" defTabSz="914400" rtl="0" eaLnBrk="1" latinLnBrk="0" hangingPunct="1">
      <a:defRPr sz="1200" kern="1200">
        <a:solidFill>
          <a:schemeClr val="tx1"/>
        </a:solidFill>
        <a:latin typeface="Arial" charset="0"/>
        <a:ea typeface="ヒラギノ角ゴ Pro W3" pitchFamily="-101" charset="-128"/>
        <a:cs typeface="+mn-cs"/>
      </a:defRPr>
    </a:lvl7pPr>
    <a:lvl8pPr marL="3200400" algn="l" defTabSz="914400" rtl="0" eaLnBrk="1" latinLnBrk="0" hangingPunct="1">
      <a:defRPr sz="1200" kern="1200">
        <a:solidFill>
          <a:schemeClr val="tx1"/>
        </a:solidFill>
        <a:latin typeface="Arial" charset="0"/>
        <a:ea typeface="ヒラギノ角ゴ Pro W3" pitchFamily="-101" charset="-128"/>
        <a:cs typeface="+mn-cs"/>
      </a:defRPr>
    </a:lvl8pPr>
    <a:lvl9pPr marL="3657600" algn="l" defTabSz="914400" rtl="0" eaLnBrk="1" latinLnBrk="0" hangingPunct="1">
      <a:defRPr sz="1200" kern="1200">
        <a:solidFill>
          <a:schemeClr val="tx1"/>
        </a:solidFill>
        <a:latin typeface="Arial" charset="0"/>
        <a:ea typeface="ヒラギノ角ゴ Pro W3" pitchFamily="-10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E17068"/>
    <a:srgbClr val="FE454A"/>
    <a:srgbClr val="EF4144"/>
    <a:srgbClr val="808080"/>
    <a:srgbClr val="CCCCCC"/>
    <a:srgbClr val="005FA1"/>
    <a:srgbClr val="FFFF99"/>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snapToObjects="1">
      <p:cViewPr>
        <p:scale>
          <a:sx n="66" d="100"/>
          <a:sy n="66" d="100"/>
        </p:scale>
        <p:origin x="-636" y="-198"/>
      </p:cViewPr>
      <p:guideLst>
        <p:guide orient="horz" pos="-4"/>
        <p:guide pos="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wrap="square" lIns="92446" tIns="46223" rIns="92446" bIns="46223" numCol="1" anchor="t" anchorCtr="0" compatLnSpc="1">
            <a:prstTxWarp prst="textNoShape">
              <a:avLst/>
            </a:prstTxWarp>
          </a:bodyPr>
          <a:lstStyle>
            <a:lvl1pPr>
              <a:defRPr>
                <a:latin typeface="Arial" pitchFamily="34" charset="0"/>
              </a:defRPr>
            </a:lvl1pPr>
          </a:lstStyle>
          <a:p>
            <a:pPr>
              <a:defRPr/>
            </a:pPr>
            <a:endParaRPr lang="es-ES"/>
          </a:p>
        </p:txBody>
      </p:sp>
      <p:sp>
        <p:nvSpPr>
          <p:cNvPr id="3" name="2 Marcador de fecha"/>
          <p:cNvSpPr>
            <a:spLocks noGrp="1"/>
          </p:cNvSpPr>
          <p:nvPr>
            <p:ph type="dt" sz="quarter"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a:latin typeface="Arial" pitchFamily="34" charset="0"/>
              </a:defRPr>
            </a:lvl1pPr>
          </a:lstStyle>
          <a:p>
            <a:pPr>
              <a:defRPr/>
            </a:pPr>
            <a:fld id="{41154242-32CF-45A4-BEF7-88E0392EFF6D}" type="datetime1">
              <a:rPr lang="es-ES"/>
              <a:pPr>
                <a:defRPr/>
              </a:pPr>
              <a:t>25/06/2014</a:t>
            </a:fld>
            <a:endParaRPr lang="es-ES"/>
          </a:p>
        </p:txBody>
      </p:sp>
      <p:sp>
        <p:nvSpPr>
          <p:cNvPr id="4" name="3 Marcador de pie de página"/>
          <p:cNvSpPr>
            <a:spLocks noGrp="1"/>
          </p:cNvSpPr>
          <p:nvPr>
            <p:ph type="ftr" sz="quarter" idx="2"/>
          </p:nvPr>
        </p:nvSpPr>
        <p:spPr>
          <a:xfrm>
            <a:off x="0" y="8829967"/>
            <a:ext cx="2982119" cy="464820"/>
          </a:xfrm>
          <a:prstGeom prst="rect">
            <a:avLst/>
          </a:prstGeom>
        </p:spPr>
        <p:txBody>
          <a:bodyPr vert="horz" wrap="square" lIns="92446" tIns="46223" rIns="92446" bIns="46223" numCol="1" anchor="b" anchorCtr="0" compatLnSpc="1">
            <a:prstTxWarp prst="textNoShape">
              <a:avLst/>
            </a:prstTxWarp>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a:latin typeface="Arial" pitchFamily="34" charset="0"/>
              </a:defRPr>
            </a:lvl1pPr>
          </a:lstStyle>
          <a:p>
            <a:pPr>
              <a:defRPr/>
            </a:pPr>
            <a:fld id="{7E10B48E-01D4-4F31-8E8A-60B39940BBC0}"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wrap="square" lIns="92446" tIns="46223" rIns="92446" bIns="46223" numCol="1" anchor="t" anchorCtr="0" compatLnSpc="1">
            <a:prstTxWarp prst="textNoShape">
              <a:avLst/>
            </a:prstTxWarp>
          </a:bodyPr>
          <a:lstStyle>
            <a:lvl1pPr>
              <a:defRPr>
                <a:latin typeface="Calibri" pitchFamily="34" charset="0"/>
              </a:defRPr>
            </a:lvl1pPr>
          </a:lstStyle>
          <a:p>
            <a:pPr>
              <a:defRPr/>
            </a:pPr>
            <a:endParaRPr lang="es-E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a:latin typeface="Calibri" pitchFamily="34" charset="0"/>
              </a:defRPr>
            </a:lvl1pPr>
          </a:lstStyle>
          <a:p>
            <a:pPr>
              <a:defRPr/>
            </a:pPr>
            <a:fld id="{BF1F7A21-8046-496D-A4EC-1FAF888AEDB8}" type="datetime1">
              <a:rPr lang="en-US"/>
              <a:pPr>
                <a:defRPr/>
              </a:pPr>
              <a:t>6/25/2014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wrap="square" lIns="92446" tIns="46223" rIns="92446" bIns="46223" numCol="1" anchor="ctr" anchorCtr="0" compatLnSpc="1">
            <a:prstTxWarp prst="textNoShape">
              <a:avLst/>
            </a:prstTxWarp>
          </a:bodyPr>
          <a:lstStyle/>
          <a:p>
            <a:pPr lvl="0"/>
            <a:endParaRPr lang="es-E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wrap="square" lIns="92446" tIns="46223" rIns="92446" bIns="46223"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wrap="square" lIns="92446" tIns="46223" rIns="92446" bIns="46223" numCol="1" anchor="b" anchorCtr="0" compatLnSpc="1">
            <a:prstTxWarp prst="textNoShape">
              <a:avLst/>
            </a:prstTxWarp>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a:latin typeface="Calibri" pitchFamily="34" charset="0"/>
              </a:defRPr>
            </a:lvl1pPr>
          </a:lstStyle>
          <a:p>
            <a:pPr>
              <a:defRPr/>
            </a:pPr>
            <a:fld id="{32E84840-F69C-476D-9E66-3077FD2474C9}"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B8B57F03-ACB9-4A6B-910A-9EBFDFA1F59F}" type="slidenum">
              <a:rPr lang="es-ES" smtClean="0"/>
              <a:pPr/>
              <a:t>2</a:t>
            </a:fld>
            <a:endParaRPr lang="es-E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endParaRPr lang="es-CL" smtClean="0">
              <a:ea typeface="ヒラギノ角ゴ Pro W3" pitchFamily="-10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7E079EFB-1056-4147-BFB4-D70757A5FB3C}"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F3691FD0-27D7-4EFE-AA0D-35C742E57125}" type="slidenum">
              <a:rPr lang="en-US"/>
              <a:pPr>
                <a:defRPr/>
              </a:pPr>
              <a:t>‹Nº›</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2FFCC59B-42FB-4676-A72A-49179777F81D}" type="slidenum">
              <a:rPr lang="en-US"/>
              <a:pPr>
                <a:defRPr/>
              </a:pPr>
              <a:t>‹Nº›</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39DD670A-7302-4B4E-A014-42B7D5C6B362}" type="slidenum">
              <a:rPr lang="en-US"/>
              <a:pPr>
                <a:defRPr/>
              </a:pPr>
              <a:t>‹Nº›</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115175E3-67A4-4AAA-BFEE-A81FB9B76214}" type="slidenum">
              <a:rPr lang="en-US"/>
              <a:pPr>
                <a:defRPr/>
              </a:pPr>
              <a:t>‹Nº›</a:t>
            </a:fld>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8D08798D-AB54-43C3-9903-2333B2059E98}" type="slidenum">
              <a:rPr lang="en-US"/>
              <a:pPr>
                <a:defRPr/>
              </a:pPr>
              <a:t>‹Nº›</a:t>
            </a:fld>
            <a:endParaRPr 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BD66C1A4-6DA0-4F81-B8AE-678F6AD3A696}" type="slidenum">
              <a:rPr lang="en-US"/>
              <a:pPr>
                <a:defRPr/>
              </a:pPr>
              <a:t>‹Nº›</a:t>
            </a:fld>
            <a:endParaRPr lang="en-US"/>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2E9940C9-56E9-4D17-836B-7F29992FB363}" type="slidenum">
              <a:rPr lang="en-US"/>
              <a:pPr>
                <a:defRPr/>
              </a:pPr>
              <a:t>‹Nº›</a:t>
            </a:fld>
            <a:endParaRPr lang="en-US"/>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A4253B04-248E-42EC-927D-A12B3485B075}"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977AD327-6D76-4CE9-BAB2-2EFFD9F50FEE}" type="slidenum">
              <a:rPr lang="en-US"/>
              <a:pPr>
                <a:defRPr/>
              </a:pPr>
              <a:t>‹Nº›</a:t>
            </a:fld>
            <a:endParaRPr lang="en-US"/>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750F1574-C6D7-48CA-9107-18C6AEA02F81}"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715AF53-5CD5-4265-A7A4-C0B95F9BAC02}" type="slidenum">
              <a:rPr lang="en-US"/>
              <a:pPr>
                <a:defRPr/>
              </a:pPr>
              <a:t>‹Nº›</a:t>
            </a:fld>
            <a:endParaRPr lang="en-US"/>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7B3C6B3-3693-4DBB-A016-5820CC8EABE2}"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A7683954-162B-479F-AC7B-AEF03A635D95}" type="slidenum">
              <a:rPr lang="en-US"/>
              <a:pPr>
                <a:defRPr/>
              </a:pPr>
              <a:t>‹Nº›</a:t>
            </a:fld>
            <a:endParaRPr lang="en-US"/>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49C53FD-9D52-4782-BFA9-0AD7179D47AC}" type="datetime1">
              <a:rPr lang="en-US"/>
              <a:pPr>
                <a:defRPr/>
              </a:pPr>
              <a:t>6/25/2014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1867A462-C393-420F-AAB8-5ECF12EADFAD}" type="slidenum">
              <a:rPr lang="en-US"/>
              <a:pPr>
                <a:defRPr/>
              </a:pPr>
              <a:t>‹Nº›</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CB096299-6103-488C-9710-E7B8DC1B47E7}"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39CA52A9-4E0D-4A9A-99AC-68BB5D140F2C}" type="slidenum">
              <a:rPr lang="en-US"/>
              <a:pPr>
                <a:defRPr/>
              </a:pPr>
              <a:t>‹Nº›</a:t>
            </a:fld>
            <a:endParaRPr lang="en-US"/>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2C39A6C-D208-463F-9256-CFA1A4EF6E1E}" type="datetime1">
              <a:rPr lang="en-US"/>
              <a:pPr>
                <a:defRPr/>
              </a:pPr>
              <a:t>6/25/2014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3806B50E-E172-428A-80C7-985E98B93C89}" type="slidenum">
              <a:rPr lang="en-US"/>
              <a:pPr>
                <a:defRPr/>
              </a:pPr>
              <a:t>‹Nº›</a:t>
            </a:fld>
            <a:endParaRPr lang="en-US"/>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29B004D-989E-4053-9BF6-F229E8EF790C}" type="datetime1">
              <a:rPr lang="en-US"/>
              <a:pPr>
                <a:defRPr/>
              </a:pPr>
              <a:t>6/25/2014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D570A28-EAA9-4AE3-9656-9674B5D47BD3}" type="slidenum">
              <a:rPr lang="en-US"/>
              <a:pPr>
                <a:defRPr/>
              </a:pPr>
              <a:t>‹Nº›</a:t>
            </a:fld>
            <a:endParaRPr lang="en-US"/>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7B70B44F-3621-444F-85BC-D5178801C46A}" type="datetime1">
              <a:rPr lang="en-US"/>
              <a:pPr>
                <a:defRPr/>
              </a:pPr>
              <a:t>6/25/2014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DCE3EDE-3F87-4103-ADB9-D53C5F817069}" type="slidenum">
              <a:rPr lang="en-US"/>
              <a:pPr>
                <a:defRPr/>
              </a:pPr>
              <a:t>‹Nº›</a:t>
            </a:fld>
            <a:endParaRPr lang="en-US"/>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3AAA2551-7E0D-4201-B197-064A6E208BFF}" type="datetime1">
              <a:rPr lang="en-US"/>
              <a:pPr>
                <a:defRPr/>
              </a:pPr>
              <a:t>6/25/2014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0EBBC6EE-9714-40B6-91C8-6302BA9CECB8}" type="slidenum">
              <a:rPr lang="en-US"/>
              <a:pPr>
                <a:defRPr/>
              </a:pPr>
              <a:t>‹Nº›</a:t>
            </a:fld>
            <a:endParaRPr lang="en-US"/>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50966E06-69D7-450A-BA94-73E222900827}" type="datetime1">
              <a:rPr lang="en-US"/>
              <a:pPr>
                <a:defRPr/>
              </a:pPr>
              <a:t>6/25/2014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733CD82A-0B63-467A-A301-4071F5AFC835}" type="slidenum">
              <a:rPr lang="en-US"/>
              <a:pPr>
                <a:defRPr/>
              </a:pPr>
              <a:t>‹Nº›</a:t>
            </a:fld>
            <a:endParaRPr lang="en-US"/>
          </a:p>
        </p:txBody>
      </p:sp>
    </p:spTree>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9FDD8327-54AD-40C2-8E72-1EF8273A93B4}"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A7AD2DB9-0B32-4A4F-A790-149A9C84E7E7}" type="slidenum">
              <a:rPr lang="en-US"/>
              <a:pPr>
                <a:defRPr/>
              </a:pPr>
              <a:t>‹Nº›</a:t>
            </a:fld>
            <a:endParaRPr lang="en-US"/>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F5189023-38FF-41AE-B374-F56E08448548}"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BF8B9D80-68EE-4346-B1A8-E8AE1F952417}" type="slidenum">
              <a:rPr lang="en-US"/>
              <a:pPr>
                <a:defRPr/>
              </a:pPr>
              <a:t>‹Nº›</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572F8D08-90C0-4482-B093-D1F98989C768}" type="datetime1">
              <a:rPr lang="en-US"/>
              <a:pPr>
                <a:defRPr/>
              </a:pPr>
              <a:t>6/25/2014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31FCA4A-4AE6-4355-9AD0-CF5678D54D6A}" type="slidenum">
              <a:rPr lang="en-US"/>
              <a:pPr>
                <a:defRPr/>
              </a:pPr>
              <a:t>‹Nº›</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CB44F6D0-9BE0-4B78-BD5C-D3AEA4018BE4}" type="datetime1">
              <a:rPr lang="en-US"/>
              <a:pPr>
                <a:defRPr/>
              </a:pPr>
              <a:t>6/25/2014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A9B437AC-3B21-439A-ACB2-A6CDB696748A}" type="slidenum">
              <a:rPr lang="en-US"/>
              <a:pPr>
                <a:defRPr/>
              </a:pPr>
              <a:t>‹Nº›</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A380A296-133F-48FA-B421-A482CCD2A433}" type="datetime1">
              <a:rPr lang="en-US"/>
              <a:pPr>
                <a:defRPr/>
              </a:pPr>
              <a:t>6/25/2014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5E6AF7C-C53E-4547-8C1C-813C18FFA98C}" type="slidenum">
              <a:rPr lang="en-US"/>
              <a:pPr>
                <a:defRPr/>
              </a:pPr>
              <a:t>‹Nº›</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491E34A-E7BC-4946-86BC-2877B9D7E4FB}" type="slidenum">
              <a:rPr lang="en-US"/>
              <a:pPr>
                <a:defRPr/>
              </a:pPr>
              <a:t>‹Nº›</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B85D65B2-2006-4A08-AE5A-FF81D5B946C2}" type="datetime1">
              <a:rPr lang="en-US"/>
              <a:pPr>
                <a:defRPr/>
              </a:pPr>
              <a:t>6/25/2014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9E5AE9E-24C9-43A0-B56F-EB5B98F71E75}" type="slidenum">
              <a:rPr lang="en-US"/>
              <a:pPr>
                <a:defRPr/>
              </a:pPr>
              <a:t>‹Nº›</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6D636E6-475E-4FED-B237-F9F47B9EB81F}" type="datetime1">
              <a:rPr lang="en-US"/>
              <a:pPr>
                <a:defRPr/>
              </a:pPr>
              <a:t>6/25/2014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ABA986AF-4BCD-46CF-AC1C-CD8E3EF16131}" type="slidenum">
              <a:rPr lang="en-US"/>
              <a:pPr>
                <a:defRPr/>
              </a:pPr>
              <a:t>‹Nº›</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D2FBB2C-33EA-4766-BE45-4551B8ACE7DB}" type="datetime1">
              <a:rPr lang="en-US"/>
              <a:pPr>
                <a:defRPr/>
              </a:pPr>
              <a:t>6/25/2014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8FD219CD-642A-4F97-AD22-4D297DC5BF24}" type="slidenum">
              <a:rPr lang="en-US"/>
              <a:pPr>
                <a:defRPr/>
              </a:pPr>
              <a:t>‹Nº›</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pic>
        <p:nvPicPr>
          <p:cNvPr id="1028" name="Picture 1"/>
          <p:cNvPicPr>
            <a:picLocks noChangeAspect="1" noChangeArrowheads="1"/>
          </p:cNvPicPr>
          <p:nvPr/>
        </p:nvPicPr>
        <p:blipFill>
          <a:blip r:embed="rId6"/>
          <a:srcRect/>
          <a:stretch>
            <a:fillRect/>
          </a:stretch>
        </p:blipFill>
        <p:spPr bwMode="auto">
          <a:xfrm>
            <a:off x="647700" y="3452813"/>
            <a:ext cx="803275" cy="585787"/>
          </a:xfrm>
          <a:prstGeom prst="rect">
            <a:avLst/>
          </a:prstGeom>
          <a:noFill/>
          <a:ln w="12700">
            <a:noFill/>
            <a:miter lim="800000"/>
            <a:headEnd/>
            <a:tailEnd/>
          </a:ln>
        </p:spPr>
      </p:pic>
      <p:pic>
        <p:nvPicPr>
          <p:cNvPr id="1029" name="Picture 1"/>
          <p:cNvPicPr>
            <a:picLocks noChangeAspect="1" noChangeArrowheads="1"/>
          </p:cNvPicPr>
          <p:nvPr/>
        </p:nvPicPr>
        <p:blipFill>
          <a:blip r:embed="rId7"/>
          <a:srcRect/>
          <a:stretch>
            <a:fillRect/>
          </a:stretch>
        </p:blipFill>
        <p:spPr bwMode="auto">
          <a:xfrm>
            <a:off x="1677988" y="3452813"/>
            <a:ext cx="1031875" cy="419100"/>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6423" r:id="rId1"/>
    <p:sldLayoutId id="2147486424" r:id="rId2"/>
    <p:sldLayoutId id="2147486425" r:id="rId3"/>
    <p:sldLayoutId id="2147486426" r:id="rId4"/>
  </p:sldLayoutIdLst>
  <p:transition spd="med">
    <p:random/>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873E55E2-375E-4FC8-B75A-FFE918ED11FE}" type="slidenum">
              <a:rPr lang="en-US"/>
              <a:pPr>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6427" r:id="rId1"/>
    <p:sldLayoutId id="2147486428" r:id="rId2"/>
    <p:sldLayoutId id="2147486429" r:id="rId3"/>
    <p:sldLayoutId id="2147486430" r:id="rId4"/>
    <p:sldLayoutId id="2147486431" r:id="rId5"/>
    <p:sldLayoutId id="2147486432" r:id="rId6"/>
    <p:sldLayoutId id="2147486433" r:id="rId7"/>
    <p:sldLayoutId id="2147486434" r:id="rId8"/>
    <p:sldLayoutId id="2147486435" r:id="rId9"/>
    <p:sldLayoutId id="2147486436" r:id="rId10"/>
    <p:sldLayoutId id="2147486437" r:id="rId11"/>
  </p:sldLayoutIdLst>
  <p:transition spd="med">
    <p:random/>
  </p:transition>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pitchFamily="-101" charset="-128"/>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ES" sz="1800">
              <a:solidFill>
                <a:srgbClr val="FFFFFF"/>
              </a:solidFill>
              <a:latin typeface="Calibri" pitchFamily="34"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pitchFamily="-101"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pitchFamily="-101" charset="-128"/>
              </a:endParaRPr>
            </a:p>
          </p:txBody>
        </p:sp>
        <p:pic>
          <p:nvPicPr>
            <p:cNvPr id="308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308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308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ES" sz="1800">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42" r:id="rId4"/>
    <p:sldLayoutId id="2147486443" r:id="rId5"/>
    <p:sldLayoutId id="2147486444" r:id="rId6"/>
    <p:sldLayoutId id="2147486445" r:id="rId7"/>
    <p:sldLayoutId id="2147486446" r:id="rId8"/>
    <p:sldLayoutId id="2147486447" r:id="rId9"/>
    <p:sldLayoutId id="2147486448" r:id="rId10"/>
    <p:sldLayoutId id="2147486449" r:id="rId11"/>
  </p:sldLayoutIdLst>
  <p:transition spd="med">
    <p:random/>
  </p:transition>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xfrm>
            <a:off x="457200" y="1654175"/>
            <a:ext cx="7772400" cy="936625"/>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0" fontAlgn="base" hangingPunct="0">
              <a:lnSpc>
                <a:spcPct val="80000"/>
              </a:lnSpc>
              <a:spcBef>
                <a:spcPct val="50000"/>
              </a:spcBef>
              <a:spcAft>
                <a:spcPct val="0"/>
              </a:spcAft>
            </a:pPr>
            <a:r>
              <a:rPr lang="es-ES_tradnl" altLang="ja-JP" sz="3200" b="1" smtClean="0">
                <a:latin typeface="Century Gothic" pitchFamily="34" charset="0"/>
                <a:ea typeface="ＭＳ Ｐゴシック" pitchFamily="68" charset="-128"/>
              </a:rPr>
              <a:t>BANCO INTEGRADO DE PROYECTOS</a:t>
            </a:r>
            <a:endParaRPr lang="es-ES_tradnl" altLang="ja-JP" sz="2000" smtClean="0">
              <a:ea typeface="ＭＳ Ｐゴシック" pitchFamily="68" charset="-128"/>
            </a:endParaRP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BIP CONSULTA</a:t>
            </a:r>
            <a:br>
              <a:rPr lang="es-ES" dirty="0" smtClean="0"/>
            </a:br>
            <a:r>
              <a:rPr lang="es-ES" dirty="0" smtClean="0"/>
              <a:t>BUSQUEDA POR AREA GEOGRAFICA</a:t>
            </a:r>
            <a:endParaRPr lang="es-ES" dirty="0"/>
          </a:p>
        </p:txBody>
      </p:sp>
      <p:pic>
        <p:nvPicPr>
          <p:cNvPr id="8194" name="Picture 2"/>
          <p:cNvPicPr>
            <a:picLocks noGrp="1" noChangeAspect="1" noChangeArrowheads="1"/>
          </p:cNvPicPr>
          <p:nvPr>
            <p:ph idx="1"/>
          </p:nvPr>
        </p:nvPicPr>
        <p:blipFill>
          <a:blip r:embed="rId2"/>
          <a:srcRect/>
          <a:stretch>
            <a:fillRect/>
          </a:stretch>
        </p:blipFill>
        <p:spPr bwMode="auto">
          <a:xfrm>
            <a:off x="1223698" y="1477963"/>
            <a:ext cx="6034616" cy="4525962"/>
          </a:xfrm>
          <a:prstGeom prst="rect">
            <a:avLst/>
          </a:prstGeom>
          <a:noFill/>
          <a:ln w="9525">
            <a:noFill/>
            <a:miter lim="800000"/>
            <a:headEnd/>
            <a:tailEnd/>
          </a:ln>
        </p:spPr>
      </p:pic>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BIP CONSULTA</a:t>
            </a:r>
            <a:endParaRPr lang="es-ES" dirty="0"/>
          </a:p>
        </p:txBody>
      </p:sp>
      <p:pic>
        <p:nvPicPr>
          <p:cNvPr id="9218" name="Picture 2"/>
          <p:cNvPicPr>
            <a:picLocks noGrp="1" noChangeAspect="1" noChangeArrowheads="1"/>
          </p:cNvPicPr>
          <p:nvPr>
            <p:ph idx="1"/>
          </p:nvPr>
        </p:nvPicPr>
        <p:blipFill>
          <a:blip r:embed="rId2"/>
          <a:srcRect/>
          <a:stretch>
            <a:fillRect/>
          </a:stretch>
        </p:blipFill>
        <p:spPr bwMode="auto">
          <a:xfrm>
            <a:off x="1223698" y="1477963"/>
            <a:ext cx="6034616" cy="4525962"/>
          </a:xfrm>
          <a:prstGeom prst="rect">
            <a:avLst/>
          </a:prstGeom>
          <a:noFill/>
          <a:ln w="9525">
            <a:noFill/>
            <a:miter lim="800000"/>
            <a:headEnd/>
            <a:tailEnd/>
          </a:ln>
        </p:spPr>
      </p:pic>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BIP CONSULTA</a:t>
            </a:r>
            <a:br>
              <a:rPr lang="es-ES" dirty="0" smtClean="0"/>
            </a:br>
            <a:r>
              <a:rPr lang="es-ES" dirty="0" smtClean="0"/>
              <a:t>POR AMBITO SECTORIAL</a:t>
            </a:r>
            <a:endParaRPr lang="es-ES" dirty="0"/>
          </a:p>
        </p:txBody>
      </p:sp>
      <p:pic>
        <p:nvPicPr>
          <p:cNvPr id="10242" name="Picture 2"/>
          <p:cNvPicPr>
            <a:picLocks noGrp="1" noChangeAspect="1" noChangeArrowheads="1"/>
          </p:cNvPicPr>
          <p:nvPr>
            <p:ph idx="1"/>
          </p:nvPr>
        </p:nvPicPr>
        <p:blipFill>
          <a:blip r:embed="rId2"/>
          <a:srcRect/>
          <a:stretch>
            <a:fillRect/>
          </a:stretch>
        </p:blipFill>
        <p:spPr bwMode="auto">
          <a:xfrm>
            <a:off x="1223698" y="1477963"/>
            <a:ext cx="6034616" cy="4525962"/>
          </a:xfrm>
          <a:prstGeom prst="rect">
            <a:avLst/>
          </a:prstGeom>
          <a:noFill/>
          <a:ln w="9525">
            <a:noFill/>
            <a:miter lim="800000"/>
            <a:headEnd/>
            <a:tailEnd/>
          </a:ln>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dirty="0" smtClean="0"/>
              <a:t>BIP de TRABAJO</a:t>
            </a:r>
            <a:endParaRPr lang="es-CL" sz="3200" dirty="0"/>
          </a:p>
        </p:txBody>
      </p:sp>
      <p:sp>
        <p:nvSpPr>
          <p:cNvPr id="3" name="2 Marcador de contenido"/>
          <p:cNvSpPr>
            <a:spLocks noGrp="1"/>
          </p:cNvSpPr>
          <p:nvPr>
            <p:ph idx="1"/>
          </p:nvPr>
        </p:nvSpPr>
        <p:spPr/>
        <p:txBody>
          <a:bodyPr/>
          <a:lstStyle/>
          <a:p>
            <a:endParaRPr lang="es-ES" sz="2800" b="1" dirty="0" smtClean="0">
              <a:solidFill>
                <a:srgbClr val="003366"/>
              </a:solidFill>
              <a:ea typeface="ヒラギノ角ゴ Pro W3" pitchFamily="-101" charset="-128"/>
            </a:endParaRPr>
          </a:p>
          <a:p>
            <a:r>
              <a:rPr lang="es-ES" sz="2800" dirty="0" smtClean="0">
                <a:solidFill>
                  <a:srgbClr val="003366"/>
                </a:solidFill>
                <a:ea typeface="ヒラギノ角ゴ Pro W3" pitchFamily="-101" charset="-128"/>
              </a:rPr>
              <a:t>El</a:t>
            </a:r>
            <a:r>
              <a:rPr lang="es-ES" sz="2800" b="1" dirty="0" smtClean="0">
                <a:solidFill>
                  <a:srgbClr val="003366"/>
                </a:solidFill>
                <a:ea typeface="ヒラギノ角ゴ Pro W3" pitchFamily="-101" charset="-128"/>
              </a:rPr>
              <a:t> BIP DE TRABAJO p</a:t>
            </a:r>
            <a:r>
              <a:rPr lang="es-ES" sz="2800" dirty="0" smtClean="0">
                <a:solidFill>
                  <a:srgbClr val="003366"/>
                </a:solidFill>
                <a:latin typeface="Arial" charset="0"/>
                <a:ea typeface="ヒラギノ角ゴ Pro W3" pitchFamily="-101" charset="-128"/>
                <a:cs typeface="Arial" charset="0"/>
              </a:rPr>
              <a:t>ermite a los usuarios del Sector Público, previamente registrados como tales, ingresar o modificar la información de sus iniciativas de inversión de acuerdo con las atribuciones de cada institución respecto del ámbito regional, sectorial, institucional o etapas del proceso. </a:t>
            </a:r>
          </a:p>
          <a:p>
            <a:endParaRPr lang="es-CL" dirty="0"/>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dirty="0" smtClean="0"/>
              <a:t>BIP DE TRABAJO</a:t>
            </a:r>
            <a:endParaRPr lang="es-CL" sz="3200" dirty="0"/>
          </a:p>
        </p:txBody>
      </p:sp>
      <p:pic>
        <p:nvPicPr>
          <p:cNvPr id="1026" name="Picture 2"/>
          <p:cNvPicPr>
            <a:picLocks noGrp="1" noChangeAspect="1" noChangeArrowheads="1"/>
          </p:cNvPicPr>
          <p:nvPr>
            <p:ph idx="1"/>
          </p:nvPr>
        </p:nvPicPr>
        <p:blipFill>
          <a:blip r:embed="rId2"/>
          <a:srcRect/>
          <a:stretch>
            <a:fillRect/>
          </a:stretch>
        </p:blipFill>
        <p:spPr bwMode="auto">
          <a:xfrm>
            <a:off x="1223698" y="954416"/>
            <a:ext cx="6732678" cy="5049509"/>
          </a:xfrm>
          <a:prstGeom prst="rect">
            <a:avLst/>
          </a:prstGeom>
          <a:noFill/>
          <a:ln w="9525">
            <a:noFill/>
            <a:miter lim="800000"/>
            <a:headEnd/>
            <a:tailEnd/>
          </a:ln>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dirty="0" smtClean="0"/>
              <a:t>CREACIÓN DE UNA INICIATIVA DE INVERSIÓN</a:t>
            </a:r>
            <a:endParaRPr lang="es-CL" sz="3200" dirty="0"/>
          </a:p>
        </p:txBody>
      </p:sp>
      <p:sp>
        <p:nvSpPr>
          <p:cNvPr id="3" name="2 Marcador de contenido"/>
          <p:cNvSpPr>
            <a:spLocks noGrp="1"/>
          </p:cNvSpPr>
          <p:nvPr>
            <p:ph idx="1"/>
          </p:nvPr>
        </p:nvSpPr>
        <p:spPr/>
        <p:txBody>
          <a:bodyPr/>
          <a:lstStyle/>
          <a:p>
            <a:pPr marL="609600" indent="-609600" eaLnBrk="1" hangingPunct="1">
              <a:lnSpc>
                <a:spcPct val="80000"/>
              </a:lnSpc>
              <a:buFontTx/>
              <a:buNone/>
            </a:pPr>
            <a:r>
              <a:rPr lang="es-ES" sz="2400" dirty="0" smtClean="0">
                <a:solidFill>
                  <a:srgbClr val="003366"/>
                </a:solidFill>
                <a:ea typeface="ヒラギノ角ゴ Pro W3" pitchFamily="-101" charset="-128"/>
              </a:rPr>
              <a:t>Para generar una iniciativa de inversión se debe: </a:t>
            </a:r>
            <a:r>
              <a:rPr lang="es-ES" dirty="0" smtClean="0">
                <a:solidFill>
                  <a:srgbClr val="003366"/>
                </a:solidFill>
                <a:ea typeface="ヒラギノ角ゴ Pro W3" pitchFamily="-101" charset="-128"/>
              </a:rPr>
              <a:t/>
            </a:r>
            <a:br>
              <a:rPr lang="es-ES" dirty="0" smtClean="0">
                <a:solidFill>
                  <a:srgbClr val="003366"/>
                </a:solidFill>
                <a:ea typeface="ヒラギノ角ゴ Pro W3" pitchFamily="-101" charset="-128"/>
              </a:rPr>
            </a:br>
            <a:r>
              <a:rPr lang="es-ES" dirty="0" smtClean="0">
                <a:solidFill>
                  <a:srgbClr val="003366"/>
                </a:solidFill>
                <a:ea typeface="ヒラギノ角ゴ Pro W3" pitchFamily="-101" charset="-128"/>
              </a:rPr>
              <a:t/>
            </a:r>
            <a:br>
              <a:rPr lang="es-ES" dirty="0" smtClean="0">
                <a:solidFill>
                  <a:srgbClr val="003366"/>
                </a:solidFill>
                <a:ea typeface="ヒラギノ角ゴ Pro W3" pitchFamily="-101" charset="-128"/>
              </a:rPr>
            </a:br>
            <a:endParaRPr lang="es-ES" dirty="0" smtClean="0">
              <a:solidFill>
                <a:srgbClr val="003366"/>
              </a:solidFill>
              <a:ea typeface="ヒラギノ角ゴ Pro W3" pitchFamily="-101" charset="-128"/>
            </a:endParaRPr>
          </a:p>
          <a:p>
            <a:pPr marL="609600" indent="-609600" eaLnBrk="1" hangingPunct="1">
              <a:lnSpc>
                <a:spcPct val="80000"/>
              </a:lnSpc>
            </a:pPr>
            <a:r>
              <a:rPr lang="es-ES" b="1" dirty="0" smtClean="0">
                <a:solidFill>
                  <a:srgbClr val="003366"/>
                </a:solidFill>
                <a:ea typeface="ヒラギノ角ゴ Pro W3" pitchFamily="-101" charset="-128"/>
              </a:rPr>
              <a:t>PASO 1 </a:t>
            </a:r>
            <a:r>
              <a:rPr lang="es-ES" dirty="0" smtClean="0">
                <a:solidFill>
                  <a:srgbClr val="003366"/>
                </a:solidFill>
                <a:ea typeface="ヒラギノ角ゴ Pro W3" pitchFamily="-101" charset="-128"/>
              </a:rPr>
              <a:t>: Crear una iniciativa de inversión en el Módulo Iniciativa de Inversión opción "Crear IDI" en donde se obtiene el código BIP. </a:t>
            </a:r>
          </a:p>
          <a:p>
            <a:pPr marL="609600" indent="-609600" eaLnBrk="1" hangingPunct="1">
              <a:lnSpc>
                <a:spcPct val="80000"/>
              </a:lnSpc>
            </a:pPr>
            <a:endParaRPr lang="es-ES" dirty="0" smtClean="0">
              <a:solidFill>
                <a:srgbClr val="003366"/>
              </a:solidFill>
              <a:ea typeface="ヒラギノ角ゴ Pro W3" pitchFamily="-101" charset="-128"/>
            </a:endParaRPr>
          </a:p>
          <a:p>
            <a:pPr marL="609600" indent="-609600" eaLnBrk="1" hangingPunct="1">
              <a:lnSpc>
                <a:spcPct val="80000"/>
              </a:lnSpc>
            </a:pPr>
            <a:r>
              <a:rPr lang="es-ES" b="1" dirty="0" smtClean="0">
                <a:solidFill>
                  <a:srgbClr val="003366"/>
                </a:solidFill>
                <a:ea typeface="ヒラギノ角ゴ Pro W3" pitchFamily="-101" charset="-128"/>
              </a:rPr>
              <a:t>PASO 2 </a:t>
            </a:r>
            <a:r>
              <a:rPr lang="es-ES" dirty="0" smtClean="0">
                <a:solidFill>
                  <a:srgbClr val="003366"/>
                </a:solidFill>
                <a:ea typeface="ヒラギノ角ゴ Pro W3" pitchFamily="-101" charset="-128"/>
              </a:rPr>
              <a:t>: Se debe ingresar con dicho código al Módulo Programación opción "Crear" en el cual se programa Ítems, duración, año inicio y montos de la inversión. </a:t>
            </a:r>
          </a:p>
          <a:p>
            <a:pPr marL="609600" indent="-609600" eaLnBrk="1" hangingPunct="1">
              <a:lnSpc>
                <a:spcPct val="80000"/>
              </a:lnSpc>
            </a:pPr>
            <a:endParaRPr lang="es-ES" dirty="0" smtClean="0">
              <a:solidFill>
                <a:srgbClr val="003366"/>
              </a:solidFill>
              <a:ea typeface="ヒラギノ角ゴ Pro W3" pitchFamily="-101" charset="-128"/>
            </a:endParaRPr>
          </a:p>
          <a:p>
            <a:pPr marL="609600" indent="-609600" eaLnBrk="1" hangingPunct="1">
              <a:lnSpc>
                <a:spcPct val="80000"/>
              </a:lnSpc>
            </a:pPr>
            <a:r>
              <a:rPr lang="es-ES" b="1" dirty="0" smtClean="0">
                <a:solidFill>
                  <a:srgbClr val="003366"/>
                </a:solidFill>
                <a:ea typeface="ヒラギノ角ゴ Pro W3" pitchFamily="-101" charset="-128"/>
              </a:rPr>
              <a:t>PASO 3 </a:t>
            </a:r>
            <a:r>
              <a:rPr lang="es-ES" dirty="0" smtClean="0">
                <a:solidFill>
                  <a:srgbClr val="003366"/>
                </a:solidFill>
                <a:ea typeface="ヒラギノ角ゴ Pro W3" pitchFamily="-101" charset="-128"/>
              </a:rPr>
              <a:t>: Para finalizar, se debe ingresar al Modulo Solicitudes opción "Solicitudes IDI" y crear una solicitud para cada etapa y el año programado, indicando la fuente financiera y los montos solicitados según el proceso presupuestario correspondiente. </a:t>
            </a:r>
          </a:p>
          <a:p>
            <a:pPr marL="609600" indent="-609600" eaLnBrk="1" hangingPunct="1">
              <a:lnSpc>
                <a:spcPct val="80000"/>
              </a:lnSpc>
              <a:buFontTx/>
              <a:buNone/>
            </a:pPr>
            <a:endParaRPr lang="es-ES" dirty="0" smtClean="0">
              <a:solidFill>
                <a:srgbClr val="003366"/>
              </a:solidFill>
              <a:ea typeface="ヒラギノ角ゴ Pro W3" pitchFamily="-101" charset="-128"/>
            </a:endParaRPr>
          </a:p>
          <a:p>
            <a:endParaRPr lang="es-CL" dirty="0"/>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dirty="0" smtClean="0"/>
              <a:t>FICHA IDI</a:t>
            </a:r>
            <a:endParaRPr lang="es-CL" sz="3200" dirty="0"/>
          </a:p>
        </p:txBody>
      </p:sp>
      <p:pic>
        <p:nvPicPr>
          <p:cNvPr id="2050" name="Picture 2"/>
          <p:cNvPicPr>
            <a:picLocks noGrp="1" noChangeAspect="1" noChangeArrowheads="1"/>
          </p:cNvPicPr>
          <p:nvPr>
            <p:ph idx="1"/>
          </p:nvPr>
        </p:nvPicPr>
        <p:blipFill>
          <a:blip r:embed="rId2"/>
          <a:srcRect/>
          <a:stretch>
            <a:fillRect/>
          </a:stretch>
        </p:blipFill>
        <p:spPr bwMode="auto">
          <a:xfrm>
            <a:off x="1223698" y="846404"/>
            <a:ext cx="6876694" cy="5157521"/>
          </a:xfrm>
          <a:prstGeom prst="rect">
            <a:avLst/>
          </a:prstGeom>
          <a:noFill/>
          <a:ln w="9525">
            <a:noFill/>
            <a:miter lim="800000"/>
            <a:headEnd/>
            <a:tailEnd/>
          </a:ln>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116013" y="2074863"/>
            <a:ext cx="7848600" cy="2863850"/>
          </a:xfrm>
          <a:prstGeom prst="rect">
            <a:avLst/>
          </a:prstGeom>
          <a:noFill/>
          <a:ln w="9525">
            <a:noFill/>
            <a:miter lim="800000"/>
            <a:headEnd/>
            <a:tailEnd/>
          </a:ln>
        </p:spPr>
        <p:txBody>
          <a:bodyPr anchor="ctr">
            <a:spAutoFit/>
          </a:bodyPr>
          <a:lstStyle/>
          <a:p>
            <a:pPr algn="just"/>
            <a:r>
              <a:rPr lang="es-MX" sz="2000" dirty="0">
                <a:cs typeface="Arial" charset="0"/>
              </a:rPr>
              <a:t>El BIP de Gestión es una herramienta simplificada informática para extraer información directamente desde la base de datos.</a:t>
            </a:r>
          </a:p>
          <a:p>
            <a:pPr algn="just"/>
            <a:endParaRPr lang="es-MX" sz="2000" dirty="0">
              <a:cs typeface="Arial" charset="0"/>
            </a:endParaRPr>
          </a:p>
          <a:p>
            <a:pPr algn="just"/>
            <a:r>
              <a:rPr lang="es-MX" sz="2000" dirty="0" smtClean="0">
                <a:cs typeface="Arial" charset="0"/>
              </a:rPr>
              <a:t>Mediante esta aplicación el usuario podrá diseñar informes según su necesidad, seleccionando  y filtrando datos a su conveniencia, para luego generar una planilla Excel. Además, el usuario (a) tiene la posibilidad de grabar sus consultas en la base de datos, de modo que pueda repetirla cuantas veces lo desee sin tener que realizar todo el procedimiento nuevamente. </a:t>
            </a:r>
            <a:endParaRPr lang="es-MX" sz="2000" dirty="0">
              <a:cs typeface="Arial" charset="0"/>
            </a:endParaRPr>
          </a:p>
        </p:txBody>
      </p:sp>
      <p:sp>
        <p:nvSpPr>
          <p:cNvPr id="135171" name="Rectangle 3"/>
          <p:cNvSpPr>
            <a:spLocks noChangeArrowheads="1"/>
          </p:cNvSpPr>
          <p:nvPr/>
        </p:nvSpPr>
        <p:spPr bwMode="auto">
          <a:xfrm>
            <a:off x="1763688" y="849313"/>
            <a:ext cx="5184575" cy="584775"/>
          </a:xfrm>
          <a:prstGeom prst="rect">
            <a:avLst/>
          </a:prstGeom>
          <a:noFill/>
          <a:ln w="9525">
            <a:noFill/>
            <a:miter lim="800000"/>
            <a:headEnd/>
            <a:tailEnd/>
          </a:ln>
          <a:effectLst/>
        </p:spPr>
        <p:txBody>
          <a:bodyPr wrap="square">
            <a:spAutoFit/>
          </a:bodyPr>
          <a:lstStyle/>
          <a:p>
            <a:pPr algn="ctr">
              <a:defRPr/>
            </a:pPr>
            <a:r>
              <a:rPr lang="es-ES_tradnl" sz="3200" dirty="0" smtClean="0">
                <a:solidFill>
                  <a:srgbClr val="0070C0"/>
                </a:solidFill>
                <a:effectLst>
                  <a:outerShdw blurRad="38100" dist="38100" dir="2700000" algn="tl">
                    <a:srgbClr val="C0C0C0"/>
                  </a:outerShdw>
                </a:effectLst>
                <a:latin typeface="Verdana" pitchFamily="34" charset="0"/>
                <a:ea typeface="Verdana" pitchFamily="34" charset="0"/>
                <a:cs typeface="Verdana" pitchFamily="34" charset="0"/>
              </a:rPr>
              <a:t>BIP DE GESTIÓN</a:t>
            </a:r>
            <a:endParaRPr lang="es-ES" sz="3200" dirty="0">
              <a:solidFill>
                <a:srgbClr val="0070C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dirty="0" smtClean="0"/>
              <a:t>BIP DE GESTIÓN</a:t>
            </a:r>
            <a:endParaRPr lang="es-CL" sz="3200" dirty="0"/>
          </a:p>
        </p:txBody>
      </p:sp>
      <p:pic>
        <p:nvPicPr>
          <p:cNvPr id="3074" name="Picture 2"/>
          <p:cNvPicPr>
            <a:picLocks noGrp="1" noChangeAspect="1" noChangeArrowheads="1"/>
          </p:cNvPicPr>
          <p:nvPr>
            <p:ph idx="1"/>
          </p:nvPr>
        </p:nvPicPr>
        <p:blipFill>
          <a:blip r:embed="rId2"/>
          <a:srcRect/>
          <a:stretch>
            <a:fillRect/>
          </a:stretch>
        </p:blipFill>
        <p:spPr bwMode="auto">
          <a:xfrm>
            <a:off x="1223697" y="1224446"/>
            <a:ext cx="6372639" cy="4779479"/>
          </a:xfrm>
          <a:prstGeom prst="rect">
            <a:avLst/>
          </a:prstGeom>
          <a:noFill/>
          <a:ln w="9525">
            <a:noFill/>
            <a:miter lim="800000"/>
            <a:headEnd/>
            <a:tailEnd/>
          </a:ln>
        </p:spPr>
      </p:pic>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ctrTitle"/>
          </p:nvPr>
        </p:nvSpPr>
        <p:spPr>
          <a:xfrm>
            <a:off x="685800" y="2339975"/>
            <a:ext cx="7772400" cy="1470025"/>
          </a:xfrm>
        </p:spPr>
        <p:txBody>
          <a:bodyPr/>
          <a:lstStyle/>
          <a:p>
            <a:pPr eaLnBrk="1" hangingPunct="1"/>
            <a:r>
              <a:rPr lang="en-US" dirty="0" smtClean="0">
                <a:solidFill>
                  <a:schemeClr val="bg1"/>
                </a:solidFill>
                <a:latin typeface="Verdana" pitchFamily="34" charset="0"/>
                <a:ea typeface="ヒラギノ角ゴ Pro W3" pitchFamily="-101" charset="-128"/>
                <a:cs typeface="Verdana" pitchFamily="34" charset="0"/>
              </a:rPr>
              <a:t>   GRACIAS  </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258889" y="2038147"/>
            <a:ext cx="6697662" cy="4278094"/>
          </a:xfrm>
          <a:prstGeom prst="rect">
            <a:avLst/>
          </a:prstGeom>
          <a:noFill/>
          <a:ln w="9525">
            <a:noFill/>
            <a:miter lim="800000"/>
            <a:headEnd/>
            <a:tailEnd/>
          </a:ln>
        </p:spPr>
        <p:txBody>
          <a:bodyPr wrap="square" anchor="ctr">
            <a:spAutoFit/>
          </a:bodyPr>
          <a:lstStyle/>
          <a:p>
            <a:pPr algn="just"/>
            <a:r>
              <a:rPr lang="es-ES" sz="2000" dirty="0" smtClean="0">
                <a:solidFill>
                  <a:srgbClr val="003366"/>
                </a:solidFill>
              </a:rPr>
              <a:t>El</a:t>
            </a:r>
            <a:r>
              <a:rPr lang="es-ES" sz="2000" b="1" dirty="0" smtClean="0">
                <a:solidFill>
                  <a:srgbClr val="003366"/>
                </a:solidFill>
              </a:rPr>
              <a:t> </a:t>
            </a:r>
            <a:r>
              <a:rPr lang="es-ES" sz="2000" b="1" dirty="0">
                <a:solidFill>
                  <a:srgbClr val="003366"/>
                </a:solidFill>
              </a:rPr>
              <a:t>BIP es un sistema de información </a:t>
            </a:r>
            <a:r>
              <a:rPr lang="es-ES" sz="2000" b="1" dirty="0" smtClean="0">
                <a:solidFill>
                  <a:srgbClr val="003366"/>
                </a:solidFill>
              </a:rPr>
              <a:t>computacional sobre </a:t>
            </a:r>
            <a:r>
              <a:rPr lang="es-ES" sz="2000" b="1" dirty="0">
                <a:solidFill>
                  <a:srgbClr val="003366"/>
                </a:solidFill>
              </a:rPr>
              <a:t>las iniciativas de inversión, entendiendo como tales los ESTUDIOS BÁSICOS, PROYECTOS y PROGRAMAS del sector público, en el cual participan todas las instituciones que conforman el Sistema Nacional de Inversiones.</a:t>
            </a:r>
          </a:p>
          <a:p>
            <a:pPr marL="365125" indent="-365125" algn="just"/>
            <a:endParaRPr lang="es-ES" sz="2000" b="1" dirty="0">
              <a:solidFill>
                <a:srgbClr val="003366"/>
              </a:solidFill>
            </a:endParaRPr>
          </a:p>
          <a:p>
            <a:pPr algn="just"/>
            <a:r>
              <a:rPr lang="es-ES" sz="2000" b="1" dirty="0" smtClean="0">
                <a:solidFill>
                  <a:srgbClr val="003366"/>
                </a:solidFill>
              </a:rPr>
              <a:t>Tiene </a:t>
            </a:r>
            <a:r>
              <a:rPr lang="es-ES" sz="2000" b="1" dirty="0">
                <a:solidFill>
                  <a:srgbClr val="003366"/>
                </a:solidFill>
              </a:rPr>
              <a:t>como objetivo fundamental apoyar la toma de decisiones de gestión de la inversión pública, la cual abarca desde la pre inversión hasta la operación. </a:t>
            </a:r>
          </a:p>
          <a:p>
            <a:pPr marL="365125" indent="-365125" algn="just"/>
            <a:endParaRPr lang="es-ES" sz="2400" b="1" dirty="0">
              <a:solidFill>
                <a:srgbClr val="003366"/>
              </a:solidFill>
            </a:endParaRPr>
          </a:p>
          <a:p>
            <a:pPr marL="365125" indent="-365125"/>
            <a:endParaRPr lang="es-ES" sz="2400" b="1" dirty="0">
              <a:solidFill>
                <a:srgbClr val="003366"/>
              </a:solidFill>
            </a:endParaRPr>
          </a:p>
          <a:p>
            <a:pPr marL="365125" indent="-365125" eaLnBrk="0" hangingPunct="0"/>
            <a:endParaRPr lang="es-ES" sz="2400" dirty="0">
              <a:solidFill>
                <a:srgbClr val="003366"/>
              </a:solidFill>
            </a:endParaRPr>
          </a:p>
        </p:txBody>
      </p:sp>
      <p:sp>
        <p:nvSpPr>
          <p:cNvPr id="74755" name="Text Box 3"/>
          <p:cNvSpPr txBox="1">
            <a:spLocks noChangeArrowheads="1"/>
          </p:cNvSpPr>
          <p:nvPr/>
        </p:nvSpPr>
        <p:spPr bwMode="auto">
          <a:xfrm>
            <a:off x="827088" y="549275"/>
            <a:ext cx="7129462" cy="954107"/>
          </a:xfrm>
          <a:prstGeom prst="rect">
            <a:avLst/>
          </a:prstGeom>
          <a:noFill/>
          <a:ln w="9525">
            <a:noFill/>
            <a:miter lim="800000"/>
            <a:headEnd/>
            <a:tailEnd/>
          </a:ln>
          <a:effectLst/>
        </p:spPr>
        <p:txBody>
          <a:bodyPr>
            <a:spAutoFit/>
          </a:bodyPr>
          <a:lstStyle/>
          <a:p>
            <a:pPr algn="ctr">
              <a:spcBef>
                <a:spcPct val="50000"/>
              </a:spcBef>
              <a:defRPr/>
            </a:pPr>
            <a:r>
              <a:rPr lang="es-CL" sz="2800" b="1" dirty="0" smtClean="0">
                <a:solidFill>
                  <a:srgbClr val="003366"/>
                </a:solidFill>
                <a:effectLst>
                  <a:outerShdw blurRad="38100" dist="38100" dir="2700000" algn="tl">
                    <a:srgbClr val="C0C0C0"/>
                  </a:outerShdw>
                </a:effectLst>
                <a:latin typeface="Arial" pitchFamily="34" charset="0"/>
              </a:rPr>
              <a:t>BANCO INTEGRADO DE PROYECTOS (BIP)</a:t>
            </a:r>
            <a:endParaRPr lang="es-ES" sz="2800" b="1" dirty="0">
              <a:solidFill>
                <a:srgbClr val="003366"/>
              </a:solidFill>
              <a:effectLst>
                <a:outerShdw blurRad="38100" dist="38100" dir="2700000" algn="tl">
                  <a:srgbClr val="C0C0C0"/>
                </a:outerShdw>
              </a:effectLst>
              <a:latin typeface="Arial" pitchFamily="34" charset="0"/>
            </a:endParaRP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03350" y="333375"/>
            <a:ext cx="7294563" cy="1079500"/>
          </a:xfrm>
        </p:spPr>
        <p:txBody>
          <a:bodyPr/>
          <a:lstStyle/>
          <a:p>
            <a:pPr algn="ctr" eaLnBrk="1" hangingPunct="1"/>
            <a:r>
              <a:rPr lang="es-ES" sz="2800" b="1" dirty="0" smtClean="0">
                <a:solidFill>
                  <a:schemeClr val="tx1"/>
                </a:solidFill>
                <a:latin typeface="Arial" charset="0"/>
                <a:ea typeface="ヒラギノ角ゴ Pro W3" pitchFamily="-101" charset="-128"/>
                <a:cs typeface="Arial" charset="0"/>
              </a:rPr>
              <a:t>PRIVILEGIOS DE ACCESO A LA INFORMACION</a:t>
            </a:r>
            <a:r>
              <a:rPr lang="es-ES" sz="4000" b="1" dirty="0" smtClean="0">
                <a:latin typeface="Verdana" pitchFamily="34" charset="0"/>
                <a:ea typeface="ヒラギノ角ゴ Pro W3" pitchFamily="-101" charset="-128"/>
                <a:cs typeface="Verdana" pitchFamily="34" charset="0"/>
              </a:rPr>
              <a:t/>
            </a:r>
            <a:br>
              <a:rPr lang="es-ES" sz="4000" b="1" dirty="0" smtClean="0">
                <a:latin typeface="Verdana" pitchFamily="34" charset="0"/>
                <a:ea typeface="ヒラギノ角ゴ Pro W3" pitchFamily="-101" charset="-128"/>
                <a:cs typeface="Verdana" pitchFamily="34" charset="0"/>
              </a:rPr>
            </a:br>
            <a:r>
              <a:rPr lang="es-ES" b="1" dirty="0" smtClean="0">
                <a:solidFill>
                  <a:srgbClr val="003366"/>
                </a:solidFill>
                <a:latin typeface="Verdana" pitchFamily="34" charset="0"/>
                <a:ea typeface="ヒラギノ角ゴ Pro W3" pitchFamily="-101" charset="-128"/>
                <a:cs typeface="Verdana" pitchFamily="34" charset="0"/>
              </a:rPr>
              <a:t/>
            </a:r>
            <a:br>
              <a:rPr lang="es-ES" b="1" dirty="0" smtClean="0">
                <a:solidFill>
                  <a:srgbClr val="003366"/>
                </a:solidFill>
                <a:latin typeface="Verdana" pitchFamily="34" charset="0"/>
                <a:ea typeface="ヒラギノ角ゴ Pro W3" pitchFamily="-101" charset="-128"/>
                <a:cs typeface="Verdana" pitchFamily="34" charset="0"/>
              </a:rPr>
            </a:br>
            <a:endParaRPr lang="es-ES" b="1" dirty="0" smtClean="0">
              <a:solidFill>
                <a:srgbClr val="003366"/>
              </a:solidFill>
              <a:latin typeface="Verdana" pitchFamily="34" charset="0"/>
              <a:ea typeface="ヒラギノ角ゴ Pro W3" pitchFamily="-101" charset="-128"/>
              <a:cs typeface="Verdana" pitchFamily="34" charset="0"/>
            </a:endParaRPr>
          </a:p>
        </p:txBody>
      </p:sp>
      <p:sp>
        <p:nvSpPr>
          <p:cNvPr id="35843" name="Rectangle 3"/>
          <p:cNvSpPr>
            <a:spLocks noGrp="1" noChangeArrowheads="1"/>
          </p:cNvSpPr>
          <p:nvPr>
            <p:ph type="body" idx="1"/>
          </p:nvPr>
        </p:nvSpPr>
        <p:spPr>
          <a:xfrm>
            <a:off x="1187450" y="1700213"/>
            <a:ext cx="6552902" cy="4425950"/>
          </a:xfrm>
        </p:spPr>
        <p:txBody>
          <a:bodyPr/>
          <a:lstStyle/>
          <a:p>
            <a:pPr algn="just" eaLnBrk="1" hangingPunct="1">
              <a:lnSpc>
                <a:spcPct val="80000"/>
              </a:lnSpc>
            </a:pPr>
            <a:r>
              <a:rPr lang="es-ES" sz="2400" b="1" dirty="0" smtClean="0">
                <a:solidFill>
                  <a:srgbClr val="003366"/>
                </a:solidFill>
                <a:ea typeface="ヒラギノ角ゴ Pro W3" pitchFamily="-101" charset="-128"/>
              </a:rPr>
              <a:t>Para la operación del BIP se ha definido un esquema de privilegios que tiene por objetivo proteger la integridad de la información, dado que el sistema se caracteriza por una sola base de datos con múltiples usuarios.</a:t>
            </a:r>
          </a:p>
          <a:p>
            <a:pPr algn="just" eaLnBrk="1" hangingPunct="1">
              <a:lnSpc>
                <a:spcPct val="80000"/>
              </a:lnSpc>
              <a:buFontTx/>
              <a:buNone/>
            </a:pPr>
            <a:endParaRPr lang="es-ES" sz="2400" b="1" dirty="0" smtClean="0">
              <a:solidFill>
                <a:srgbClr val="003366"/>
              </a:solidFill>
              <a:ea typeface="ヒラギノ角ゴ Pro W3" pitchFamily="-101" charset="-128"/>
            </a:endParaRPr>
          </a:p>
          <a:p>
            <a:pPr algn="just" eaLnBrk="1" hangingPunct="1">
              <a:lnSpc>
                <a:spcPct val="80000"/>
              </a:lnSpc>
            </a:pPr>
            <a:r>
              <a:rPr lang="es-ES" sz="2400" b="1" dirty="0" smtClean="0">
                <a:solidFill>
                  <a:srgbClr val="003366"/>
                </a:solidFill>
                <a:ea typeface="ヒラギノ角ゴ Pro W3" pitchFamily="-101" charset="-128"/>
              </a:rPr>
              <a:t>Los datos pueden ser </a:t>
            </a:r>
            <a:r>
              <a:rPr lang="es-ES" sz="2400" b="1" dirty="0" err="1" smtClean="0">
                <a:solidFill>
                  <a:srgbClr val="003366"/>
                </a:solidFill>
                <a:ea typeface="ヒラギノ角ゴ Pro W3" pitchFamily="-101" charset="-128"/>
              </a:rPr>
              <a:t>accesados</a:t>
            </a:r>
            <a:r>
              <a:rPr lang="es-ES" sz="2400" b="1" dirty="0" smtClean="0">
                <a:solidFill>
                  <a:srgbClr val="003366"/>
                </a:solidFill>
                <a:ea typeface="ヒラギノ角ゴ Pro W3" pitchFamily="-101" charset="-128"/>
              </a:rPr>
              <a:t> y utilizados pero no modificados por el resto de las instituciones que participan en el sistema, de acuerdo al ámbito de competencia que le corresponde a cada uno.</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900336"/>
          </a:xfrm>
        </p:spPr>
        <p:txBody>
          <a:bodyPr/>
          <a:lstStyle/>
          <a:p>
            <a:pPr algn="ctr"/>
            <a:r>
              <a:rPr lang="es-CL" dirty="0" smtClean="0"/>
              <a:t>IMAGEN DE PANTALLA </a:t>
            </a:r>
            <a:endParaRPr lang="es-CL" dirty="0"/>
          </a:p>
        </p:txBody>
      </p:sp>
      <p:pic>
        <p:nvPicPr>
          <p:cNvPr id="4" name="Picture 3"/>
          <p:cNvPicPr>
            <a:picLocks noGrp="1" noChangeAspect="1" noChangeArrowheads="1"/>
          </p:cNvPicPr>
          <p:nvPr>
            <p:ph idx="1"/>
          </p:nvPr>
        </p:nvPicPr>
        <p:blipFill>
          <a:blip r:embed="rId2"/>
          <a:srcRect/>
          <a:stretch>
            <a:fillRect/>
          </a:stretch>
        </p:blipFill>
        <p:spPr>
          <a:xfrm>
            <a:off x="152400" y="1556792"/>
            <a:ext cx="8177213" cy="4464495"/>
          </a:xfrm>
          <a:noFill/>
        </p:spPr>
      </p:pic>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dirty="0" smtClean="0"/>
              <a:t>TIPOS DE AMBIENTE DE TRABAJO</a:t>
            </a:r>
            <a:br>
              <a:rPr lang="es-CL" sz="3200"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r>
              <a:rPr lang="es-CL" dirty="0" smtClean="0"/>
              <a:t/>
            </a:r>
            <a:br>
              <a:rPr lang="es-CL" dirty="0" smtClean="0"/>
            </a:br>
            <a:endParaRPr lang="es-CL" dirty="0"/>
          </a:p>
        </p:txBody>
      </p:sp>
      <p:sp>
        <p:nvSpPr>
          <p:cNvPr id="3" name="2 Marcador de contenido"/>
          <p:cNvSpPr>
            <a:spLocks noGrp="1"/>
          </p:cNvSpPr>
          <p:nvPr>
            <p:ph idx="1"/>
          </p:nvPr>
        </p:nvSpPr>
        <p:spPr/>
        <p:txBody>
          <a:bodyPr/>
          <a:lstStyle/>
          <a:p>
            <a:r>
              <a:rPr lang="es-CL" sz="3200" dirty="0" smtClean="0"/>
              <a:t>BIP DE CONSULTA</a:t>
            </a:r>
          </a:p>
          <a:p>
            <a:endParaRPr lang="es-CL" sz="3200" dirty="0" smtClean="0"/>
          </a:p>
          <a:p>
            <a:r>
              <a:rPr lang="es-CL" sz="3200" dirty="0" smtClean="0"/>
              <a:t>BIP DE TRABAJO</a:t>
            </a:r>
          </a:p>
          <a:p>
            <a:endParaRPr lang="es-CL" sz="3200" dirty="0" smtClean="0"/>
          </a:p>
          <a:p>
            <a:r>
              <a:rPr lang="es-CL" sz="3200" dirty="0" smtClean="0"/>
              <a:t>BIP DE GESTION</a:t>
            </a:r>
            <a:endParaRPr lang="es-CL" sz="3200" dirty="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BIP CONSULTA</a:t>
            </a:r>
            <a:endParaRPr lang="es-ES" dirty="0"/>
          </a:p>
        </p:txBody>
      </p:sp>
      <p:pic>
        <p:nvPicPr>
          <p:cNvPr id="5122" name="Picture 2"/>
          <p:cNvPicPr>
            <a:picLocks noGrp="1" noChangeAspect="1" noChangeArrowheads="1"/>
          </p:cNvPicPr>
          <p:nvPr>
            <p:ph idx="1"/>
          </p:nvPr>
        </p:nvPicPr>
        <p:blipFill>
          <a:blip r:embed="rId2"/>
          <a:srcRect/>
          <a:stretch>
            <a:fillRect/>
          </a:stretch>
        </p:blipFill>
        <p:spPr bwMode="auto">
          <a:xfrm>
            <a:off x="1223697" y="684014"/>
            <a:ext cx="7093215" cy="5319911"/>
          </a:xfrm>
          <a:prstGeom prst="rect">
            <a:avLst/>
          </a:prstGeom>
          <a:noFill/>
          <a:ln w="9525">
            <a:noFill/>
            <a:miter lim="800000"/>
            <a:headEnd/>
            <a:tailEnd/>
          </a:ln>
        </p:spPr>
      </p:pic>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dirty="0" smtClean="0"/>
              <a:t>BIP de CONSULTA</a:t>
            </a:r>
            <a:endParaRPr lang="es-CL" sz="3200" dirty="0"/>
          </a:p>
        </p:txBody>
      </p:sp>
      <p:sp>
        <p:nvSpPr>
          <p:cNvPr id="3" name="2 Marcador de contenido"/>
          <p:cNvSpPr>
            <a:spLocks noGrp="1"/>
          </p:cNvSpPr>
          <p:nvPr>
            <p:ph idx="1"/>
          </p:nvPr>
        </p:nvSpPr>
        <p:spPr/>
        <p:txBody>
          <a:bodyPr/>
          <a:lstStyle/>
          <a:p>
            <a:r>
              <a:rPr lang="es-ES" sz="2800" dirty="0" smtClean="0">
                <a:solidFill>
                  <a:srgbClr val="003366"/>
                </a:solidFill>
                <a:ea typeface="ヒラギノ角ゴ Pro W3" pitchFamily="-101" charset="-128"/>
              </a:rPr>
              <a:t>El</a:t>
            </a:r>
            <a:r>
              <a:rPr lang="es-ES" sz="2800" b="1" dirty="0" smtClean="0">
                <a:solidFill>
                  <a:srgbClr val="003366"/>
                </a:solidFill>
                <a:ea typeface="ヒラギノ角ゴ Pro W3" pitchFamily="-101" charset="-128"/>
              </a:rPr>
              <a:t> BIP de CONSULTA p</a:t>
            </a:r>
            <a:r>
              <a:rPr lang="es-ES" sz="2800" dirty="0" smtClean="0">
                <a:solidFill>
                  <a:srgbClr val="003366"/>
                </a:solidFill>
                <a:latin typeface="Arial" charset="0"/>
                <a:ea typeface="ヒラギノ角ゴ Pro W3" pitchFamily="-101" charset="-128"/>
                <a:cs typeface="Arial" charset="0"/>
              </a:rPr>
              <a:t>resenta un modo de fácil acceso (no necesita clave) y muestra  los datos de la ficha IDI.</a:t>
            </a:r>
          </a:p>
          <a:p>
            <a:r>
              <a:rPr lang="es-ES" sz="2800" dirty="0" smtClean="0">
                <a:solidFill>
                  <a:srgbClr val="003366"/>
                </a:solidFill>
                <a:latin typeface="Arial" charset="0"/>
                <a:ea typeface="ヒラギノ角ゴ Pro W3" pitchFamily="-101" charset="-128"/>
                <a:cs typeface="Arial" charset="0"/>
              </a:rPr>
              <a:t>Se puede acceder por:</a:t>
            </a:r>
          </a:p>
          <a:p>
            <a:r>
              <a:rPr lang="es-ES" sz="2800" dirty="0" smtClean="0">
                <a:solidFill>
                  <a:srgbClr val="003366"/>
                </a:solidFill>
                <a:latin typeface="Arial" charset="0"/>
                <a:ea typeface="ヒラギノ角ゴ Pro W3" pitchFamily="-101" charset="-128"/>
                <a:cs typeface="Arial" charset="0"/>
              </a:rPr>
              <a:t>Palabra clave</a:t>
            </a:r>
          </a:p>
          <a:p>
            <a:r>
              <a:rPr lang="es-ES" sz="2800" dirty="0" smtClean="0">
                <a:solidFill>
                  <a:srgbClr val="003366"/>
                </a:solidFill>
                <a:latin typeface="Arial" charset="0"/>
                <a:ea typeface="ヒラギノ角ゴ Pro W3" pitchFamily="-101" charset="-128"/>
                <a:cs typeface="Arial" charset="0"/>
              </a:rPr>
              <a:t>Área geográfica</a:t>
            </a:r>
          </a:p>
          <a:p>
            <a:r>
              <a:rPr lang="es-ES" sz="2800" dirty="0" smtClean="0">
                <a:solidFill>
                  <a:srgbClr val="003366"/>
                </a:solidFill>
                <a:latin typeface="Arial" charset="0"/>
                <a:ea typeface="ヒラギノ角ゴ Pro W3" pitchFamily="-101" charset="-128"/>
                <a:cs typeface="Arial" charset="0"/>
              </a:rPr>
              <a:t>Ámbito sectorial</a:t>
            </a:r>
          </a:p>
          <a:p>
            <a:r>
              <a:rPr lang="es-ES" sz="2800" dirty="0" smtClean="0">
                <a:solidFill>
                  <a:srgbClr val="003366"/>
                </a:solidFill>
                <a:latin typeface="Arial" charset="0"/>
                <a:ea typeface="ヒラギノ角ゴ Pro W3" pitchFamily="-101" charset="-128"/>
                <a:cs typeface="Arial" charset="0"/>
              </a:rPr>
              <a:t>Código BIP</a:t>
            </a:r>
          </a:p>
          <a:p>
            <a:endParaRPr lang="es-CL" dirty="0"/>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BIP CONSULTA</a:t>
            </a:r>
            <a:br>
              <a:rPr lang="es-ES" dirty="0" smtClean="0"/>
            </a:br>
            <a:r>
              <a:rPr lang="es-ES" dirty="0" smtClean="0"/>
              <a:t>BUSQUEDA POR PALABRA CLAVE</a:t>
            </a:r>
            <a:br>
              <a:rPr lang="es-ES" dirty="0" smtClean="0"/>
            </a:br>
            <a:endParaRPr lang="es-ES" dirty="0"/>
          </a:p>
        </p:txBody>
      </p:sp>
      <p:pic>
        <p:nvPicPr>
          <p:cNvPr id="6146" name="Picture 2"/>
          <p:cNvPicPr>
            <a:picLocks noGrp="1" noChangeAspect="1" noChangeArrowheads="1"/>
          </p:cNvPicPr>
          <p:nvPr>
            <p:ph idx="1"/>
          </p:nvPr>
        </p:nvPicPr>
        <p:blipFill>
          <a:blip r:embed="rId2"/>
          <a:srcRect/>
          <a:stretch>
            <a:fillRect/>
          </a:stretch>
        </p:blipFill>
        <p:spPr bwMode="auto">
          <a:xfrm>
            <a:off x="1223697" y="1170440"/>
            <a:ext cx="6444647" cy="4833486"/>
          </a:xfrm>
          <a:prstGeom prst="rect">
            <a:avLst/>
          </a:prstGeom>
          <a:noFill/>
          <a:ln w="9525">
            <a:noFill/>
            <a:miter lim="800000"/>
            <a:headEnd/>
            <a:tailEnd/>
          </a:ln>
        </p:spPr>
      </p:pic>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BIP CONSULTA</a:t>
            </a:r>
            <a:endParaRPr lang="es-ES" dirty="0"/>
          </a:p>
        </p:txBody>
      </p:sp>
      <p:pic>
        <p:nvPicPr>
          <p:cNvPr id="7170" name="Picture 2"/>
          <p:cNvPicPr>
            <a:picLocks noGrp="1" noChangeAspect="1" noChangeArrowheads="1"/>
          </p:cNvPicPr>
          <p:nvPr>
            <p:ph idx="1"/>
          </p:nvPr>
        </p:nvPicPr>
        <p:blipFill>
          <a:blip r:embed="rId2"/>
          <a:srcRect/>
          <a:stretch>
            <a:fillRect/>
          </a:stretch>
        </p:blipFill>
        <p:spPr bwMode="auto">
          <a:xfrm>
            <a:off x="1223697" y="684014"/>
            <a:ext cx="7093215" cy="5319911"/>
          </a:xfrm>
          <a:prstGeom prst="rect">
            <a:avLst/>
          </a:prstGeom>
          <a:noFill/>
          <a:ln w="9525">
            <a:noFill/>
            <a:miter lim="800000"/>
            <a:headEnd/>
            <a:tailEnd/>
          </a:ln>
        </p:spPr>
      </p:pic>
    </p:spTree>
  </p:cSld>
  <p:clrMapOvr>
    <a:masterClrMapping/>
  </p:clrMapOvr>
  <p:transition spd="med">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9372</TotalTime>
  <Words>394</Words>
  <Application>Microsoft Office PowerPoint</Application>
  <PresentationFormat>Presentación en pantalla (4:3)</PresentationFormat>
  <Paragraphs>49</Paragraphs>
  <Slides>19</Slides>
  <Notes>1</Notes>
  <HiddenSlides>0</HiddenSlides>
  <MMClips>0</MMClips>
  <ScaleCrop>false</ScaleCrop>
  <HeadingPairs>
    <vt:vector size="4" baseType="variant">
      <vt:variant>
        <vt:lpstr>Tema</vt:lpstr>
      </vt:variant>
      <vt:variant>
        <vt:i4>3</vt:i4>
      </vt:variant>
      <vt:variant>
        <vt:lpstr>Títulos de diapositiva</vt:lpstr>
      </vt:variant>
      <vt:variant>
        <vt:i4>19</vt:i4>
      </vt:variant>
    </vt:vector>
  </HeadingPairs>
  <TitlesOfParts>
    <vt:vector size="22" baseType="lpstr">
      <vt:lpstr>Office Theme</vt:lpstr>
      <vt:lpstr>1_Office Theme</vt:lpstr>
      <vt:lpstr>2_Office Theme</vt:lpstr>
      <vt:lpstr>BANCO INTEGRADO DE PROYECTOS</vt:lpstr>
      <vt:lpstr>Diapositiva 2</vt:lpstr>
      <vt:lpstr>PRIVILEGIOS DE ACCESO A LA INFORMACION  </vt:lpstr>
      <vt:lpstr>IMAGEN DE PANTALLA </vt:lpstr>
      <vt:lpstr>TIPOS DE AMBIENTE DE TRABAJO                     </vt:lpstr>
      <vt:lpstr>BIP CONSULTA</vt:lpstr>
      <vt:lpstr>BIP de CONSULTA</vt:lpstr>
      <vt:lpstr>BIP CONSULTA BUSQUEDA POR PALABRA CLAVE </vt:lpstr>
      <vt:lpstr>BIP CONSULTA</vt:lpstr>
      <vt:lpstr>BIP CONSULTA BUSQUEDA POR AREA GEOGRAFICA</vt:lpstr>
      <vt:lpstr>BIP CONSULTA</vt:lpstr>
      <vt:lpstr>BIP CONSULTA POR AMBITO SECTORIAL</vt:lpstr>
      <vt:lpstr>BIP de TRABAJO</vt:lpstr>
      <vt:lpstr>BIP DE TRABAJO</vt:lpstr>
      <vt:lpstr>CREACIÓN DE UNA INICIATIVA DE INVERSIÓN</vt:lpstr>
      <vt:lpstr>FICHA IDI</vt:lpstr>
      <vt:lpstr>Diapositiva 17</vt:lpstr>
      <vt:lpstr>BIP DE GESTIÓN</vt:lpstr>
      <vt:lpstr>   GRACIAS  </vt:lpstr>
    </vt:vector>
  </TitlesOfParts>
  <Company>Gabriel Badagnani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Administrador</cp:lastModifiedBy>
  <cp:revision>538</cp:revision>
  <dcterms:created xsi:type="dcterms:W3CDTF">2010-11-27T19:44:20Z</dcterms:created>
  <dcterms:modified xsi:type="dcterms:W3CDTF">2014-06-25T22:02:41Z</dcterms:modified>
</cp:coreProperties>
</file>